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3" r:id="rId2"/>
    <p:sldId id="266" r:id="rId3"/>
    <p:sldId id="312" r:id="rId4"/>
    <p:sldId id="313" r:id="rId5"/>
    <p:sldId id="314" r:id="rId6"/>
    <p:sldId id="318" r:id="rId7"/>
    <p:sldId id="319" r:id="rId8"/>
    <p:sldId id="322" r:id="rId9"/>
    <p:sldId id="316" r:id="rId10"/>
    <p:sldId id="321" r:id="rId11"/>
    <p:sldId id="320" r:id="rId12"/>
    <p:sldId id="30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4D2333-F6C5-602C-FFB9-37B779945C75}" v="12" dt="2024-08-14T17:28:51.700"/>
    <p1510:client id="{67F69773-1929-DB19-5970-5719289AA0F6}" v="8" dt="2024-08-14T13:53:13.8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0" d="100"/>
          <a:sy n="70" d="100"/>
        </p:scale>
        <p:origin x="46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71b9c4019bcc9d1ed48d21729f12375a0db5fd5bdf79d3d6f4355df22f92f380::" providerId="AD" clId="Web-{4E4D2333-F6C5-602C-FFB9-37B779945C75}"/>
    <pc:docChg chg="modSld">
      <pc:chgData name="Guest User" userId="S::urn:spo:anon#71b9c4019bcc9d1ed48d21729f12375a0db5fd5bdf79d3d6f4355df22f92f380::" providerId="AD" clId="Web-{4E4D2333-F6C5-602C-FFB9-37B779945C75}" dt="2024-08-14T17:28:45.794" v="10" actId="20577"/>
      <pc:docMkLst>
        <pc:docMk/>
      </pc:docMkLst>
      <pc:sldChg chg="modSp">
        <pc:chgData name="Guest User" userId="S::urn:spo:anon#71b9c4019bcc9d1ed48d21729f12375a0db5fd5bdf79d3d6f4355df22f92f380::" providerId="AD" clId="Web-{4E4D2333-F6C5-602C-FFB9-37B779945C75}" dt="2024-08-14T17:28:45.794" v="10" actId="20577"/>
        <pc:sldMkLst>
          <pc:docMk/>
          <pc:sldMk cId="1269125240" sldId="302"/>
        </pc:sldMkLst>
        <pc:spChg chg="mod">
          <ac:chgData name="Guest User" userId="S::urn:spo:anon#71b9c4019bcc9d1ed48d21729f12375a0db5fd5bdf79d3d6f4355df22f92f380::" providerId="AD" clId="Web-{4E4D2333-F6C5-602C-FFB9-37B779945C75}" dt="2024-08-14T17:28:45.794" v="10" actId="20577"/>
          <ac:spMkLst>
            <pc:docMk/>
            <pc:sldMk cId="1269125240" sldId="302"/>
            <ac:spMk id="3" creationId="{929F65BC-F8F6-0B95-5A00-26076267F3C1}"/>
          </ac:spMkLst>
        </pc:spChg>
      </pc:sldChg>
    </pc:docChg>
  </pc:docChgLst>
  <pc:docChgLst>
    <pc:chgData name="Guest User" userId="S::urn:spo:anon#71b9c4019bcc9d1ed48d21729f12375a0db5fd5bdf79d3d6f4355df22f92f380::" providerId="AD" clId="Web-{67F69773-1929-DB19-5970-5719289AA0F6}"/>
    <pc:docChg chg="modSld">
      <pc:chgData name="Guest User" userId="S::urn:spo:anon#71b9c4019bcc9d1ed48d21729f12375a0db5fd5bdf79d3d6f4355df22f92f380::" providerId="AD" clId="Web-{67F69773-1929-DB19-5970-5719289AA0F6}" dt="2024-08-14T13:53:13.413" v="4" actId="20577"/>
      <pc:docMkLst>
        <pc:docMk/>
      </pc:docMkLst>
      <pc:sldChg chg="modSp">
        <pc:chgData name="Guest User" userId="S::urn:spo:anon#71b9c4019bcc9d1ed48d21729f12375a0db5fd5bdf79d3d6f4355df22f92f380::" providerId="AD" clId="Web-{67F69773-1929-DB19-5970-5719289AA0F6}" dt="2024-08-14T13:37:20.323" v="1" actId="20577"/>
        <pc:sldMkLst>
          <pc:docMk/>
          <pc:sldMk cId="2471073996" sldId="266"/>
        </pc:sldMkLst>
        <pc:spChg chg="mod">
          <ac:chgData name="Guest User" userId="S::urn:spo:anon#71b9c4019bcc9d1ed48d21729f12375a0db5fd5bdf79d3d6f4355df22f92f380::" providerId="AD" clId="Web-{67F69773-1929-DB19-5970-5719289AA0F6}" dt="2024-08-14T13:37:20.323" v="1" actId="20577"/>
          <ac:spMkLst>
            <pc:docMk/>
            <pc:sldMk cId="2471073996" sldId="266"/>
            <ac:spMk id="5" creationId="{A9B0F235-C1B8-78A0-E9B9-1322915874F2}"/>
          </ac:spMkLst>
        </pc:spChg>
      </pc:sldChg>
      <pc:sldChg chg="modSp">
        <pc:chgData name="Guest User" userId="S::urn:spo:anon#71b9c4019bcc9d1ed48d21729f12375a0db5fd5bdf79d3d6f4355df22f92f380::" providerId="AD" clId="Web-{67F69773-1929-DB19-5970-5719289AA0F6}" dt="2024-08-14T13:39:46.216" v="2" actId="20577"/>
        <pc:sldMkLst>
          <pc:docMk/>
          <pc:sldMk cId="3895200411" sldId="313"/>
        </pc:sldMkLst>
        <pc:spChg chg="mod">
          <ac:chgData name="Guest User" userId="S::urn:spo:anon#71b9c4019bcc9d1ed48d21729f12375a0db5fd5bdf79d3d6f4355df22f92f380::" providerId="AD" clId="Web-{67F69773-1929-DB19-5970-5719289AA0F6}" dt="2024-08-14T13:39:46.216" v="2" actId="20577"/>
          <ac:spMkLst>
            <pc:docMk/>
            <pc:sldMk cId="3895200411" sldId="313"/>
            <ac:spMk id="5" creationId="{A9B0F235-C1B8-78A0-E9B9-1322915874F2}"/>
          </ac:spMkLst>
        </pc:spChg>
      </pc:sldChg>
      <pc:sldChg chg="modSp">
        <pc:chgData name="Guest User" userId="S::urn:spo:anon#71b9c4019bcc9d1ed48d21729f12375a0db5fd5bdf79d3d6f4355df22f92f380::" providerId="AD" clId="Web-{67F69773-1929-DB19-5970-5719289AA0F6}" dt="2024-08-14T13:52:52.741" v="3" actId="20577"/>
        <pc:sldMkLst>
          <pc:docMk/>
          <pc:sldMk cId="2548882981" sldId="314"/>
        </pc:sldMkLst>
        <pc:spChg chg="mod">
          <ac:chgData name="Guest User" userId="S::urn:spo:anon#71b9c4019bcc9d1ed48d21729f12375a0db5fd5bdf79d3d6f4355df22f92f380::" providerId="AD" clId="Web-{67F69773-1929-DB19-5970-5719289AA0F6}" dt="2024-08-14T13:52:52.741" v="3" actId="20577"/>
          <ac:spMkLst>
            <pc:docMk/>
            <pc:sldMk cId="2548882981" sldId="314"/>
            <ac:spMk id="5" creationId="{A9B0F235-C1B8-78A0-E9B9-1322915874F2}"/>
          </ac:spMkLst>
        </pc:spChg>
      </pc:sldChg>
      <pc:sldChg chg="modSp">
        <pc:chgData name="Guest User" userId="S::urn:spo:anon#71b9c4019bcc9d1ed48d21729f12375a0db5fd5bdf79d3d6f4355df22f92f380::" providerId="AD" clId="Web-{67F69773-1929-DB19-5970-5719289AA0F6}" dt="2024-08-14T13:53:13.413" v="4" actId="20577"/>
        <pc:sldMkLst>
          <pc:docMk/>
          <pc:sldMk cId="1220437689" sldId="319"/>
        </pc:sldMkLst>
        <pc:spChg chg="mod">
          <ac:chgData name="Guest User" userId="S::urn:spo:anon#71b9c4019bcc9d1ed48d21729f12375a0db5fd5bdf79d3d6f4355df22f92f380::" providerId="AD" clId="Web-{67F69773-1929-DB19-5970-5719289AA0F6}" dt="2024-08-14T13:53:13.413" v="4" actId="20577"/>
          <ac:spMkLst>
            <pc:docMk/>
            <pc:sldMk cId="1220437689" sldId="319"/>
            <ac:spMk id="5" creationId="{A9B0F235-C1B8-78A0-E9B9-1322915874F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B2939D-8A8E-4136-BD20-0F5E0DFD4F89}" type="datetimeFigureOut">
              <a:rPr lang="en-US" smtClean="0"/>
              <a:t>8/4/2025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F41A2C-E36C-4648-8281-045B5D58CD49}" type="slidenum">
              <a:rPr lang="en-US" smtClean="0"/>
              <a:t>‹#›</a:t>
            </a:fld>
            <a:endParaRPr lang="en-US"/>
          </a:p>
        </p:txBody>
      </p:sp>
    </p:spTree>
    <p:extLst>
      <p:ext uri="{BB962C8B-B14F-4D97-AF65-F5344CB8AC3E}">
        <p14:creationId xmlns:p14="http://schemas.microsoft.com/office/powerpoint/2010/main" val="3556420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4F41A2C-E36C-4648-8281-045B5D58CD49}" type="slidenum">
              <a:rPr lang="en-US" smtClean="0"/>
              <a:t>7</a:t>
            </a:fld>
            <a:endParaRPr lang="en-US"/>
          </a:p>
        </p:txBody>
      </p:sp>
    </p:spTree>
    <p:extLst>
      <p:ext uri="{BB962C8B-B14F-4D97-AF65-F5344CB8AC3E}">
        <p14:creationId xmlns:p14="http://schemas.microsoft.com/office/powerpoint/2010/main" val="1213598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04-08-2025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04-08-2025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Evaluation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solidFill>
                  <a:srgbClr val="004165"/>
                </a:solidFill>
                <a:latin typeface="Gotham" panose="02000504050000020004" pitchFamily="2" charset="0"/>
              </a:rPr>
              <a:t>Sergeant at Arms/Tech-Master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617805"/>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Handling Protests</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The Chief Judge will conduct the protest hearing in the breakout room, if necessary.</a:t>
            </a:r>
          </a:p>
          <a:p>
            <a:pPr marL="298450" indent="-285750" algn="just">
              <a:lnSpc>
                <a:spcPct val="100000"/>
              </a:lnSpc>
              <a:spcBef>
                <a:spcPts val="1010"/>
              </a:spcBef>
              <a:buFont typeface="Wingdings" panose="05000000000000000000" pitchFamily="2" charset="2"/>
              <a:buChar char="§"/>
              <a:tabLst>
                <a:tab pos="240665" algn="l"/>
                <a:tab pos="241300" algn="l"/>
              </a:tabLst>
            </a:pPr>
            <a:endParaRPr lang="en-US" sz="1800" spc="-5" dirty="0">
              <a:solidFill>
                <a:srgbClr val="333333"/>
              </a:solidFill>
              <a:latin typeface="Arial MT"/>
              <a:cs typeface="Arial MT"/>
            </a:endParaRPr>
          </a:p>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All voting judges will be summoned to the breakout room. </a:t>
            </a:r>
          </a:p>
          <a:p>
            <a:pPr marL="298450" indent="-285750" algn="just">
              <a:lnSpc>
                <a:spcPct val="100000"/>
              </a:lnSpc>
              <a:spcBef>
                <a:spcPts val="1010"/>
              </a:spcBef>
              <a:buFont typeface="Wingdings" panose="05000000000000000000" pitchFamily="2" charset="2"/>
              <a:buChar char="§"/>
              <a:tabLst>
                <a:tab pos="240665" algn="l"/>
                <a:tab pos="241300" algn="l"/>
              </a:tabLst>
            </a:pPr>
            <a:endParaRPr lang="en-US" sz="1800" spc="-5" dirty="0">
              <a:solidFill>
                <a:srgbClr val="333333"/>
              </a:solidFill>
              <a:latin typeface="Arial MT"/>
              <a:cs typeface="Arial MT"/>
            </a:endParaRPr>
          </a:p>
          <a:p>
            <a:pPr marL="298450" indent="-285750" algn="just">
              <a:lnSpc>
                <a:spcPct val="100000"/>
              </a:lnSpc>
              <a:spcBef>
                <a:spcPts val="1010"/>
              </a:spcBef>
              <a:buFont typeface="Wingdings" panose="05000000000000000000" pitchFamily="2" charset="2"/>
              <a:buChar char="§"/>
              <a:tabLst>
                <a:tab pos="240665" algn="l"/>
                <a:tab pos="241300" algn="l"/>
              </a:tabLst>
            </a:pPr>
            <a:r>
              <a:rPr lang="en-US" sz="1800" spc="-5" dirty="0">
                <a:solidFill>
                  <a:srgbClr val="333333"/>
                </a:solidFill>
                <a:latin typeface="Arial MT"/>
                <a:cs typeface="Arial MT"/>
              </a:rPr>
              <a:t>The Chief Judge shall take up the host rights and remove co-host privileges of all other attendees.</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1F535B9F-358E-C537-0A72-25BA4A68E67A}"/>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366347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6EA99FAF-D604-8CC6-AA9F-5310DB003BF2}"/>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
        <p:nvSpPr>
          <p:cNvPr id="5" name="TextBox 4">
            <a:extLst>
              <a:ext uri="{FF2B5EF4-FFF2-40B4-BE49-F238E27FC236}">
                <a16:creationId xmlns:a16="http://schemas.microsoft.com/office/drawing/2014/main" id="{0FB202B2-3587-03CD-9ACB-4F7F0544C02D}"/>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539587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b="1" spc="-5" dirty="0">
                <a:latin typeface="Gotham"/>
              </a:rPr>
              <a:t> Evaluation</a:t>
            </a:r>
            <a:r>
              <a:rPr lang="en-IN" sz="4400" b="1" spc="-5" dirty="0">
                <a:latin typeface="Gotham"/>
              </a:rPr>
              <a:t> Contest</a:t>
            </a:r>
            <a:endParaRPr lang="en-IN" b="1" dirty="0">
              <a:latin typeface="Gotham"/>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2794808" y="3307933"/>
            <a:ext cx="7706045"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lang="en-US" sz="2700" spc="-35" dirty="0">
                <a:solidFill>
                  <a:srgbClr val="333333"/>
                </a:solidFill>
                <a:latin typeface="Arial MT"/>
                <a:cs typeface="Arial MT"/>
              </a:rPr>
              <a:t>Sergeant at Arms and Tech-Master.</a:t>
            </a:r>
            <a:endParaRPr sz="2700" dirty="0">
              <a:latin typeface="Arial MT"/>
              <a:cs typeface="Arial MT"/>
            </a:endParaRPr>
          </a:p>
        </p:txBody>
      </p:sp>
      <p:sp>
        <p:nvSpPr>
          <p:cNvPr id="2" name="TextBox 1">
            <a:extLst>
              <a:ext uri="{FF2B5EF4-FFF2-40B4-BE49-F238E27FC236}">
                <a16:creationId xmlns:a16="http://schemas.microsoft.com/office/drawing/2014/main" id="{D78EC563-F916-4DE9-885C-2833CF5A47B3}"/>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69125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1" y="1589651"/>
            <a:ext cx="10360741" cy="4201549"/>
          </a:xfrm>
        </p:spPr>
        <p:txBody>
          <a:bodyPr vert="horz" lIns="91440" tIns="45720" rIns="91440" bIns="45720" rtlCol="0" anchor="t">
            <a:normAutofit/>
          </a:bodyPr>
          <a:lstStyle/>
          <a:p>
            <a:pPr algn="just">
              <a:buFont typeface="Wingdings" panose="05000000000000000000" pitchFamily="2" charset="2"/>
              <a:buChar char="§"/>
            </a:pPr>
            <a:r>
              <a:rPr lang="en-US" sz="1800" spc="-5" dirty="0">
                <a:solidFill>
                  <a:srgbClr val="333333"/>
                </a:solidFill>
                <a:latin typeface="Arial MT"/>
              </a:rPr>
              <a:t>Ensure you have at least 2 Tech-Masters, 1 Chief Sergeant-at-Arms, and 1 Breakout Sergeant-at-Arms to run the contest smoothly.</a:t>
            </a:r>
          </a:p>
          <a:p>
            <a:pPr algn="just">
              <a:buFont typeface="Wingdings" panose="05000000000000000000" pitchFamily="2" charset="2"/>
              <a:buChar char="§"/>
            </a:pPr>
            <a:r>
              <a:rPr lang="en-US" sz="1800" dirty="0">
                <a:latin typeface="Arial MT"/>
              </a:rPr>
              <a:t>Download and update the Zoom application on your PC.</a:t>
            </a:r>
          </a:p>
          <a:p>
            <a:pPr algn="just">
              <a:buFont typeface="Wingdings" panose="05000000000000000000" pitchFamily="2" charset="2"/>
              <a:buChar char="§"/>
            </a:pPr>
            <a:r>
              <a:rPr lang="en-US" sz="1800" spc="-5" dirty="0">
                <a:solidFill>
                  <a:srgbClr val="333333"/>
                </a:solidFill>
                <a:latin typeface="Arial MT"/>
              </a:rPr>
              <a:t>Have a stable internet connection with at least 5 Mbps bandwidth. Avoid using the same network for other activities during the contest. </a:t>
            </a:r>
          </a:p>
          <a:p>
            <a:pPr algn="just">
              <a:buFont typeface="Wingdings" panose="05000000000000000000" pitchFamily="2" charset="2"/>
              <a:buChar char="§"/>
            </a:pPr>
            <a:r>
              <a:rPr lang="en-US" sz="1800" spc="-5" dirty="0">
                <a:solidFill>
                  <a:srgbClr val="333333"/>
                </a:solidFill>
                <a:latin typeface="Arial MT"/>
              </a:rPr>
              <a:t>Keep a backup device ready, preferably connected to a different network.</a:t>
            </a:r>
          </a:p>
          <a:p>
            <a:pPr algn="just">
              <a:buFont typeface="Wingdings" panose="05000000000000000000" pitchFamily="2" charset="2"/>
              <a:buChar char="§"/>
            </a:pPr>
            <a:r>
              <a:rPr lang="en-US" sz="1800" spc="-5" dirty="0">
                <a:solidFill>
                  <a:srgbClr val="333333"/>
                </a:solidFill>
                <a:latin typeface="Arial MT"/>
              </a:rPr>
              <a:t>As an online Sergeant-at-Arms or Tech-Master, join at least 60 minutes before the contest and coordinate with contest officials. E</a:t>
            </a:r>
            <a:r>
              <a:rPr lang="en-US" sz="1800" dirty="0">
                <a:latin typeface="Arial MT"/>
              </a:rPr>
              <a:t>nsure your audio and video arrangements are tested and functioning properly before the contest begins.</a:t>
            </a:r>
          </a:p>
          <a:p>
            <a:pPr algn="just">
              <a:buFont typeface="Wingdings" panose="05000000000000000000" pitchFamily="2" charset="2"/>
              <a:buChar char="§"/>
            </a:pPr>
            <a:r>
              <a:rPr lang="en-US" sz="1800" spc="-5" dirty="0">
                <a:solidFill>
                  <a:srgbClr val="333333"/>
                </a:solidFill>
                <a:latin typeface="Arial MT"/>
              </a:rPr>
              <a:t>Have enough power backup to last 2.5 to 3 hours.</a:t>
            </a:r>
          </a:p>
          <a:p>
            <a:pPr algn="just">
              <a:buFont typeface="Wingdings" panose="05000000000000000000" pitchFamily="2" charset="2"/>
              <a:buChar char="§"/>
            </a:pPr>
            <a:r>
              <a:rPr lang="en-US" sz="1800" spc="-5" dirty="0">
                <a:solidFill>
                  <a:srgbClr val="333333"/>
                </a:solidFill>
                <a:latin typeface="Arial MT"/>
              </a:rPr>
              <a:t>Make sure to have enough battery backup to last 2.5 to 3hours</a:t>
            </a:r>
          </a:p>
          <a:p>
            <a:pPr algn="just">
              <a:buFont typeface="Wingdings" panose="05000000000000000000" pitchFamily="2" charset="2"/>
              <a:buChar char="§"/>
            </a:pPr>
            <a:r>
              <a:rPr lang="en-US" sz="1800" spc="-5" dirty="0">
                <a:solidFill>
                  <a:srgbClr val="333333"/>
                </a:solidFill>
                <a:latin typeface="Arial MT"/>
              </a:rPr>
              <a:t>If you plan to use any Bluetooth devices, check their connectivity with your device before the start of the contest and ensure they are fully charged.</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C5DE7956-C894-A72D-D940-ED69CE46D98F}"/>
              </a:ext>
            </a:extLst>
          </p:cNvPr>
          <p:cNvSpPr txBox="1"/>
          <p:nvPr/>
        </p:nvSpPr>
        <p:spPr>
          <a:xfrm>
            <a:off x="486224"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471073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pPr marL="12700">
              <a:lnSpc>
                <a:spcPct val="100000"/>
              </a:lnSpc>
              <a:spcBef>
                <a:spcPts val="100"/>
              </a:spcBef>
            </a:pPr>
            <a:r>
              <a:rPr lang="en-US" kern="0" dirty="0"/>
              <a:t>Basics of Online Evaluation Contest</a:t>
            </a: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396182"/>
            <a:ext cx="10619231" cy="4201549"/>
          </a:xfrm>
        </p:spPr>
        <p:txBody>
          <a:bodyPr>
            <a:noAutofit/>
          </a:bodyPr>
          <a:lstStyle/>
          <a:p>
            <a:pPr marR="0" lvl="0" algn="just" rtl="0">
              <a:lnSpc>
                <a:spcPct val="90000"/>
              </a:lnSpc>
              <a:spcBef>
                <a:spcPts val="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Before the Contest, display the Online speech contest statement and naming convention for all the Contest Officials</a:t>
            </a:r>
            <a:endParaRPr lang="en-US" sz="1800" dirty="0"/>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Online Speech contest statement -</a:t>
            </a:r>
          </a:p>
          <a:p>
            <a:pPr marR="0" lvl="0" algn="just" rtl="0">
              <a:lnSpc>
                <a:spcPct val="90000"/>
              </a:lnSpc>
              <a:spcBef>
                <a:spcPts val="1000"/>
              </a:spcBef>
              <a:spcAft>
                <a:spcPts val="0"/>
              </a:spcAft>
              <a:buClr>
                <a:srgbClr val="004165"/>
              </a:buClr>
              <a:buSzPts val="1700"/>
              <a:buFont typeface="Wingdings" panose="05000000000000000000" pitchFamily="2" charset="2"/>
              <a:buChar char="§"/>
            </a:pPr>
            <a:r>
              <a:rPr lang="en-US" sz="1800" b="0" i="1" u="none" strike="noStrike" cap="none" dirty="0">
                <a:solidFill>
                  <a:srgbClr val="004165"/>
                </a:solidFill>
                <a:latin typeface="Arial"/>
                <a:ea typeface="Arial"/>
                <a:cs typeface="Arial"/>
                <a:sym typeface="Arial"/>
              </a:rPr>
              <a:t>By attending this remote Club, Area, Division, or District speech contest, you agree to the privacy policy of Toastmasters International as well as the unassociated remote hosting service. Some of your personal information, such as name, image, and any shared messages may be shared with other meeting participants and will be recorded by Toastmasters International who may use the recording in the future as it sees fit. Your remote attendance hereby discharges Toastmasters International from all claims, demands, rights, promises, damages and liabilities arising out of or in connection with the use or distribution of said video recordings, including but not limited to any claims for invasion of privacy, appropriation of likeness or defamation. </a:t>
            </a:r>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Chief SAA</a:t>
            </a:r>
            <a:r>
              <a:rPr lang="en-US" sz="1800" dirty="0">
                <a:solidFill>
                  <a:srgbClr val="333333"/>
                </a:solidFill>
                <a:latin typeface="Arial"/>
                <a:ea typeface="Arial"/>
                <a:cs typeface="Arial"/>
                <a:sym typeface="Arial"/>
              </a:rPr>
              <a:t>,</a:t>
            </a:r>
            <a:r>
              <a:rPr lang="en-US" sz="1800" b="0" i="0" u="none" strike="noStrike" cap="none" dirty="0">
                <a:solidFill>
                  <a:srgbClr val="333333"/>
                </a:solidFill>
                <a:latin typeface="Arial"/>
                <a:ea typeface="Arial"/>
                <a:cs typeface="Arial"/>
                <a:sym typeface="Arial"/>
              </a:rPr>
              <a:t> being Co-Host will be responsible for admitting all attendees and guests waiting outside into the Main meeting room. </a:t>
            </a:r>
            <a:r>
              <a:rPr lang="en-US" sz="1800" b="1" i="0" u="none" strike="noStrike" cap="none" dirty="0">
                <a:solidFill>
                  <a:srgbClr val="333333"/>
                </a:solidFill>
                <a:latin typeface="Arial"/>
                <a:ea typeface="Arial"/>
                <a:cs typeface="Arial"/>
                <a:sym typeface="Arial"/>
              </a:rPr>
              <a:t>Please do so only in-between speeches. </a:t>
            </a:r>
            <a:endParaRPr lang="en-US" sz="1800" dirty="0"/>
          </a:p>
          <a:p>
            <a:pPr marR="0" lvl="0" algn="just" rtl="0">
              <a:lnSpc>
                <a:spcPct val="90000"/>
              </a:lnSpc>
              <a:spcBef>
                <a:spcPts val="1000"/>
              </a:spcBef>
              <a:spcAft>
                <a:spcPts val="0"/>
              </a:spcAft>
              <a:buClr>
                <a:srgbClr val="333333"/>
              </a:buClr>
              <a:buSzPts val="1700"/>
              <a:buFont typeface="Wingdings" panose="05000000000000000000" pitchFamily="2" charset="2"/>
              <a:buChar char="§"/>
            </a:pPr>
            <a:r>
              <a:rPr lang="en-US" sz="1800" b="0" i="0" u="none" strike="noStrike" cap="none" dirty="0">
                <a:solidFill>
                  <a:srgbClr val="333333"/>
                </a:solidFill>
                <a:latin typeface="Arial"/>
                <a:ea typeface="Arial"/>
                <a:cs typeface="Arial"/>
                <a:sym typeface="Arial"/>
              </a:rPr>
              <a:t>Ensure that all Contest Officials (except Judges) are renamed using their Role + Name, following the naming convention decided during the briefing.</a:t>
            </a:r>
            <a:endParaRPr lang="en-US" sz="1800" dirty="0"/>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TextBox 8">
            <a:extLst>
              <a:ext uri="{FF2B5EF4-FFF2-40B4-BE49-F238E27FC236}">
                <a16:creationId xmlns:a16="http://schemas.microsoft.com/office/drawing/2014/main" id="{AA7A4696-7094-C29E-10DA-C23D42F2CEE1}"/>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0437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1" y="1589651"/>
            <a:ext cx="10360741" cy="4201549"/>
          </a:xfrm>
        </p:spPr>
        <p:txBody>
          <a:bodyPr vert="horz" lIns="91440" tIns="45720" rIns="91440" bIns="45720" rtlCol="0" anchor="t">
            <a:normAutofit/>
          </a:bodyPr>
          <a:lstStyle/>
          <a:p>
            <a:pPr marL="0" indent="0" algn="just">
              <a:buNone/>
            </a:pPr>
            <a:r>
              <a:rPr lang="en-US" sz="1800" b="1" u="sng" spc="-5" dirty="0">
                <a:solidFill>
                  <a:srgbClr val="333333"/>
                </a:solidFill>
                <a:latin typeface="Arial MT"/>
              </a:rPr>
              <a:t>Enable the waiting room </a:t>
            </a:r>
          </a:p>
          <a:p>
            <a:pPr marL="342900" indent="-342900" algn="just">
              <a:buFont typeface="Arial" panose="020B0604020202020204" pitchFamily="34" charset="0"/>
              <a:buChar char="•"/>
            </a:pPr>
            <a:endParaRPr lang="en-US" sz="1800" b="1"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cs typeface="Arial MT"/>
              </a:rPr>
              <a:t>You will be responsible for admitting all attendees and guests into the main meeting room. Please admit them </a:t>
            </a:r>
            <a:r>
              <a:rPr lang="en-US" sz="1800" b="1" spc="-5" dirty="0">
                <a:solidFill>
                  <a:srgbClr val="333333"/>
                </a:solidFill>
                <a:latin typeface="Arial MT"/>
                <a:cs typeface="Arial MT"/>
              </a:rPr>
              <a:t>only between speeches</a:t>
            </a:r>
            <a:r>
              <a:rPr lang="en-US" sz="1800" spc="-5" dirty="0">
                <a:solidFill>
                  <a:srgbClr val="333333"/>
                </a:solidFill>
                <a:latin typeface="Arial MT"/>
                <a:cs typeface="Arial MT"/>
              </a:rPr>
              <a:t>, during the pause or silence. If </a:t>
            </a:r>
            <a:r>
              <a:rPr lang="en-US" sz="1800" b="1" spc="-5" dirty="0">
                <a:solidFill>
                  <a:srgbClr val="333333"/>
                </a:solidFill>
                <a:latin typeface="Arial MT"/>
                <a:cs typeface="Arial MT"/>
              </a:rPr>
              <a:t>any judges </a:t>
            </a:r>
            <a:r>
              <a:rPr lang="en-US" sz="1800" spc="-5" dirty="0">
                <a:solidFill>
                  <a:srgbClr val="333333"/>
                </a:solidFill>
                <a:latin typeface="Arial MT"/>
                <a:cs typeface="Arial MT"/>
              </a:rPr>
              <a:t>drop off, allow only </a:t>
            </a:r>
            <a:r>
              <a:rPr lang="en-US" sz="1800" b="1" spc="-5" dirty="0">
                <a:solidFill>
                  <a:srgbClr val="333333"/>
                </a:solidFill>
                <a:latin typeface="Arial MT"/>
                <a:cs typeface="Arial MT"/>
              </a:rPr>
              <a:t>them to re-enter</a:t>
            </a:r>
            <a:r>
              <a:rPr lang="en-US" sz="1800" spc="-5" dirty="0">
                <a:solidFill>
                  <a:srgbClr val="333333"/>
                </a:solidFill>
                <a:latin typeface="Arial MT"/>
                <a:cs typeface="Arial MT"/>
              </a:rPr>
              <a:t>. </a:t>
            </a:r>
            <a:r>
              <a:rPr lang="en-US" sz="1800" b="1" spc="-5" dirty="0">
                <a:solidFill>
                  <a:srgbClr val="333333"/>
                </a:solidFill>
                <a:latin typeface="Arial MT"/>
                <a:cs typeface="Arial MT"/>
              </a:rPr>
              <a:t>The Chief Judge and/or Ballot Counter should be made co-hosts so they can admit judges if needed.</a:t>
            </a:r>
          </a:p>
          <a:p>
            <a:pPr algn="just">
              <a:buFont typeface="Wingdings" panose="05000000000000000000" pitchFamily="2" charset="2"/>
              <a:buChar char="§"/>
            </a:pPr>
            <a:endParaRPr lang="en-US" sz="1800" b="1"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Ensure that all Contest Officials (except Judges) are properly renamed in the online environment using their Role + Name, as per the naming convention decided during the briefing.</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F72EBFCF-68F4-560D-C133-3D7E67CE4020}"/>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895200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Basics of Online 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1" y="1589651"/>
            <a:ext cx="10360741" cy="4201549"/>
          </a:xfrm>
        </p:spPr>
        <p:txBody>
          <a:bodyPr vert="horz" lIns="91440" tIns="45720" rIns="91440" bIns="45720" rtlCol="0" anchor="t">
            <a:normAutofit/>
          </a:bodyPr>
          <a:lstStyle/>
          <a:p>
            <a:pPr algn="just">
              <a:buFont typeface="Wingdings" panose="05000000000000000000" pitchFamily="2" charset="2"/>
              <a:buChar char="§"/>
            </a:pPr>
            <a:r>
              <a:rPr lang="en-US" sz="1800" spc="-5" dirty="0">
                <a:solidFill>
                  <a:srgbClr val="333333"/>
                </a:solidFill>
                <a:latin typeface="Arial MT"/>
                <a:cs typeface="Arial MT"/>
              </a:rPr>
              <a:t>As Sergeant-at-Arms, it is your responsibility to ensure that the contest room is ready before the contest begins.</a:t>
            </a:r>
          </a:p>
          <a:p>
            <a:pPr algn="just">
              <a:buFont typeface="Wingdings" panose="05000000000000000000" pitchFamily="2" charset="2"/>
              <a:buChar char="§"/>
            </a:pPr>
            <a:endParaRPr lang="en-US" sz="1800" dirty="0">
              <a:latin typeface="Arial MT"/>
              <a:cs typeface="Arial MT"/>
            </a:endParaRPr>
          </a:p>
          <a:p>
            <a:pPr algn="just">
              <a:buFont typeface="Wingdings" panose="05000000000000000000" pitchFamily="2" charset="2"/>
              <a:buChar char="§"/>
            </a:pPr>
            <a:r>
              <a:rPr lang="en-US" sz="1800" spc="-5" dirty="0">
                <a:solidFill>
                  <a:srgbClr val="333333"/>
                </a:solidFill>
                <a:latin typeface="Arial MT"/>
              </a:rPr>
              <a:t>Once the contest has begun, the Tech-Master and SAA  should co-ordinate to check that all attendees have the audio and video turned off except for Contest Chair, Timer and next Contestant.</a:t>
            </a:r>
          </a:p>
          <a:p>
            <a:pPr algn="just">
              <a:buFont typeface="Wingdings" panose="05000000000000000000" pitchFamily="2" charset="2"/>
              <a:buChar char="§"/>
            </a:pPr>
            <a:endParaRPr lang="en-US" sz="1800"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Prepare the next Contestant during the one-minute silence. Please conduct an audio and video check for each contestant before they commence their </a:t>
            </a:r>
            <a:r>
              <a:rPr lang="en-US" sz="1800" spc="-5">
                <a:solidFill>
                  <a:srgbClr val="333333"/>
                </a:solidFill>
                <a:latin typeface="Arial MT"/>
              </a:rPr>
              <a:t>speech.</a:t>
            </a:r>
          </a:p>
          <a:p>
            <a:pPr algn="just">
              <a:buFont typeface="Wingdings" panose="05000000000000000000" pitchFamily="2" charset="2"/>
              <a:buChar char="§"/>
            </a:pPr>
            <a:endParaRPr lang="en-US" sz="1800" spc="-5" dirty="0">
              <a:solidFill>
                <a:srgbClr val="333333"/>
              </a:solidFill>
              <a:latin typeface="Arial MT"/>
            </a:endParaRPr>
          </a:p>
          <a:p>
            <a:pPr algn="just">
              <a:buFont typeface="Wingdings" panose="05000000000000000000" pitchFamily="2" charset="2"/>
              <a:buChar char="§"/>
            </a:pPr>
            <a:r>
              <a:rPr lang="en-US" sz="1800" spc="-5" dirty="0">
                <a:solidFill>
                  <a:srgbClr val="333333"/>
                </a:solidFill>
                <a:latin typeface="Arial MT"/>
              </a:rPr>
              <a:t>Advise the Sergeant-at-Arms to keep the meeting in “Gallery View” at all times to easily monitor all attendees and quickly identify if anyone drops off.</a:t>
            </a:r>
            <a:endParaRPr lang="en-US" sz="1800" b="0" i="0" u="none" strike="noStrike" baseline="0" dirty="0">
              <a:solidFill>
                <a:srgbClr val="000000"/>
              </a:solidFill>
              <a:latin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9C5E6380-54E0-9DFF-5259-E048FBB0F91B}"/>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54888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Contest Flow for Online 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534787"/>
            <a:ext cx="10360741" cy="4454533"/>
          </a:xfrm>
        </p:spPr>
        <p:txBody>
          <a:bodyPr>
            <a:noAutofit/>
          </a:bodyPr>
          <a:lstStyle/>
          <a:p>
            <a:pPr algn="just">
              <a:buFont typeface="Wingdings" panose="05000000000000000000" pitchFamily="2" charset="2"/>
              <a:buChar char="§"/>
            </a:pPr>
            <a:r>
              <a:rPr lang="en-US" sz="1800" spc="-5" dirty="0">
                <a:solidFill>
                  <a:srgbClr val="333333"/>
                </a:solidFill>
                <a:latin typeface="Arial MT"/>
              </a:rPr>
              <a:t>Before the contest starts, ensure all contestants display their blank notes and pen.</a:t>
            </a:r>
          </a:p>
          <a:p>
            <a:pPr algn="just">
              <a:buFont typeface="Wingdings" panose="05000000000000000000" pitchFamily="2" charset="2"/>
              <a:buChar char="§"/>
            </a:pPr>
            <a:r>
              <a:rPr lang="en-US" sz="1800" spc="-5" dirty="0">
                <a:solidFill>
                  <a:srgbClr val="333333"/>
                </a:solidFill>
                <a:latin typeface="Arial MT"/>
              </a:rPr>
              <a:t>Contestants will be given 5 minutes of silence post the Test Speech to make the Evaluation Notes. They may begin their notes-making during the Test Speech as well. Ask the contestants to keep their mobile devices in the visible range to the Sergeants-at-Arms unless it is their back-up device. It is recommended that you keep cellphone on airplane mode and do not use any electronic devices.</a:t>
            </a:r>
          </a:p>
          <a:p>
            <a:pPr algn="just">
              <a:buFont typeface="Wingdings" panose="05000000000000000000" pitchFamily="2" charset="2"/>
              <a:buChar char="§"/>
            </a:pPr>
            <a:r>
              <a:rPr lang="en-US" sz="1800" spc="-5" dirty="0">
                <a:solidFill>
                  <a:srgbClr val="333333"/>
                </a:solidFill>
                <a:latin typeface="Arial MT"/>
              </a:rPr>
              <a:t>Ensure all contestants are visible to the SAA at all times from the time the test speaker commences till the time it is their turn to speak.</a:t>
            </a:r>
          </a:p>
          <a:p>
            <a:pPr algn="just">
              <a:buFont typeface="Wingdings" panose="05000000000000000000" pitchFamily="2" charset="2"/>
              <a:buChar char="§"/>
            </a:pPr>
            <a:r>
              <a:rPr lang="en-US" sz="1800" spc="-5" dirty="0">
                <a:solidFill>
                  <a:srgbClr val="333333"/>
                </a:solidFill>
                <a:latin typeface="Arial MT"/>
              </a:rPr>
              <a:t>Contestants are not allowed to take notes on any electronic devices. They can use only paper and pen.</a:t>
            </a:r>
          </a:p>
          <a:p>
            <a:pPr algn="just">
              <a:buFont typeface="Wingdings" panose="05000000000000000000" pitchFamily="2" charset="2"/>
              <a:buChar char="§"/>
            </a:pPr>
            <a:r>
              <a:rPr lang="en-US" sz="1800" spc="-5" dirty="0">
                <a:solidFill>
                  <a:srgbClr val="333333"/>
                </a:solidFill>
                <a:latin typeface="Arial MT"/>
              </a:rPr>
              <a:t>Once the Test Speaker has finished the speech, Tech-Master will move all contestants to the breakout room area along with the SAA and Timer 2 to write their evaluations. Once five(5) minutes are over, Timer shall indicate to stop writing immediately.</a:t>
            </a:r>
          </a:p>
          <a:p>
            <a:pPr algn="just">
              <a:buFont typeface="Wingdings" panose="05000000000000000000" pitchFamily="2" charset="2"/>
              <a:buChar char="§"/>
            </a:pPr>
            <a:r>
              <a:rPr lang="en-US" sz="1800" spc="-5" dirty="0">
                <a:solidFill>
                  <a:srgbClr val="333333"/>
                </a:solidFill>
                <a:latin typeface="Arial MT"/>
              </a:rPr>
              <a:t>The First Contestant shall then be moved to the main room to commence the contest along with Timer2. </a:t>
            </a:r>
          </a:p>
          <a:p>
            <a:pPr marL="0" indent="0">
              <a:buNone/>
            </a:pPr>
            <a:endParaRPr lang="en-US" sz="1800" b="0" i="0" u="none" strike="noStrike" baseline="0" dirty="0">
              <a:solidFill>
                <a:srgbClr val="000000"/>
              </a:solidFill>
              <a:latin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44BB3DE1-F822-7975-BEC7-B791FF8B873A}"/>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9018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Contest Flow for Online 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1" y="1589651"/>
            <a:ext cx="10360741" cy="4201549"/>
          </a:xfrm>
        </p:spPr>
        <p:txBody>
          <a:bodyPr vert="horz" lIns="91440" tIns="45720" rIns="91440" bIns="45720" rtlCol="0" anchor="t">
            <a:normAutofit/>
          </a:bodyPr>
          <a:lstStyle/>
          <a:p>
            <a:pPr algn="l"/>
            <a:endParaRPr lang="en-US" sz="1400" b="0" i="0" u="none" strike="noStrike" baseline="0" dirty="0">
              <a:solidFill>
                <a:srgbClr val="000000"/>
              </a:solidFill>
              <a:latin typeface="Arial" panose="020B0604020202020204" pitchFamily="34" charset="0"/>
            </a:endParaRPr>
          </a:p>
          <a:p>
            <a:pPr algn="just">
              <a:buFont typeface="Wingdings" panose="05000000000000000000" pitchFamily="2" charset="2"/>
              <a:buChar char="§"/>
            </a:pPr>
            <a:r>
              <a:rPr lang="en-US" sz="1800" spc="-5" dirty="0">
                <a:solidFill>
                  <a:srgbClr val="333333"/>
                </a:solidFill>
                <a:latin typeface="Arial MT"/>
              </a:rPr>
              <a:t>Contestants to keep their video and audio on until their time of speaking has arrived (both in main and breakout room) and keep their hands always visible.</a:t>
            </a:r>
          </a:p>
          <a:p>
            <a:pPr algn="just">
              <a:buFont typeface="Wingdings" panose="05000000000000000000" pitchFamily="2" charset="2"/>
              <a:buChar char="§"/>
            </a:pPr>
            <a:r>
              <a:rPr lang="en-US" sz="1800" spc="-5" dirty="0">
                <a:solidFill>
                  <a:srgbClr val="333333"/>
                </a:solidFill>
                <a:latin typeface="Arial MT"/>
              </a:rPr>
              <a:t>Please ensure that silence is maintained in the breakout room and do not engage in conversations as far as possible.</a:t>
            </a:r>
          </a:p>
          <a:p>
            <a:pPr algn="just">
              <a:buFont typeface="Wingdings" panose="05000000000000000000" pitchFamily="2" charset="2"/>
              <a:buChar char="§"/>
            </a:pPr>
            <a:r>
              <a:rPr lang="en-US" sz="1800" spc="-5" dirty="0">
                <a:solidFill>
                  <a:srgbClr val="333333"/>
                </a:solidFill>
                <a:latin typeface="Arial MT"/>
              </a:rPr>
              <a:t>Breakout SAA needs to be in the breakout room all the time until the last contestant has joined the main room.</a:t>
            </a:r>
          </a:p>
          <a:p>
            <a:pPr algn="just">
              <a:buFont typeface="Wingdings" panose="05000000000000000000" pitchFamily="2" charset="2"/>
              <a:buChar char="§"/>
            </a:pPr>
            <a:r>
              <a:rPr lang="en-US" sz="1800" spc="-5" dirty="0">
                <a:solidFill>
                  <a:srgbClr val="333333"/>
                </a:solidFill>
                <a:latin typeface="Arial MT"/>
              </a:rPr>
              <a:t>Chief SAA to co-ordinate with SAA to prepare each successive contestant during the 1 minute of silence</a:t>
            </a:r>
          </a:p>
          <a:p>
            <a:pPr algn="just">
              <a:buFont typeface="Wingdings" panose="05000000000000000000" pitchFamily="2" charset="2"/>
              <a:buChar char="§"/>
            </a:pPr>
            <a:r>
              <a:rPr lang="en-US" sz="1800" spc="-5" dirty="0">
                <a:solidFill>
                  <a:srgbClr val="333333"/>
                </a:solidFill>
                <a:latin typeface="Arial MT"/>
              </a:rPr>
              <a:t>Once all online contestants and SAA have joined the breakout room, Tech-Master to confirm the same to the Contest Chair.</a:t>
            </a:r>
          </a:p>
          <a:p>
            <a:pPr algn="just">
              <a:buFont typeface="Wingdings" panose="05000000000000000000" pitchFamily="2" charset="2"/>
              <a:buChar char="§"/>
            </a:pPr>
            <a:r>
              <a:rPr lang="en-US" sz="1800" spc="-5" dirty="0">
                <a:solidFill>
                  <a:srgbClr val="333333"/>
                </a:solidFill>
                <a:latin typeface="Arial MT"/>
              </a:rPr>
              <a:t>As the contest proceeds, the Sergeant-at-Arms in the breakout room will remind contestants to comply with the requirements and uphold the Toastmasters value of integrity.</a:t>
            </a:r>
          </a:p>
          <a:p>
            <a:pPr marL="285750" indent="-285750">
              <a:buFont typeface="Arial" panose="020B0604020202020204" pitchFamily="34" charset="0"/>
              <a:buChar char="•"/>
            </a:pPr>
            <a:endParaRPr lang="en-US" sz="1800" b="0" i="0" u="none" strike="noStrike" baseline="0" dirty="0">
              <a:solidFill>
                <a:srgbClr val="000000"/>
              </a:solidFill>
              <a:latin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76B2DE48-BC1F-A21C-75DD-BF2A5861734C}"/>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20437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Speaking Order</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11009670" cy="4201549"/>
          </a:xfrm>
        </p:spPr>
        <p:txBody>
          <a:bodyPr>
            <a:normAutofit/>
          </a:bodyPr>
          <a:lstStyle/>
          <a:p>
            <a:pPr marL="698500" lvl="1" indent="-229235">
              <a:lnSpc>
                <a:spcPct val="100000"/>
              </a:lnSpc>
              <a:spcBef>
                <a:spcPts val="500"/>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1</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2</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49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3</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4</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a:p>
            <a:pPr marL="698500" lvl="1" indent="-229235">
              <a:lnSpc>
                <a:spcPct val="100000"/>
              </a:lnSpc>
              <a:spcBef>
                <a:spcPts val="505"/>
              </a:spcBef>
              <a:buFont typeface="Calibri"/>
              <a:buChar char="▪"/>
              <a:tabLst>
                <a:tab pos="697865" algn="l"/>
                <a:tab pos="698500" algn="l"/>
              </a:tabLst>
            </a:pPr>
            <a:r>
              <a:rPr lang="fr-FR" sz="1800" spc="-5" dirty="0">
                <a:solidFill>
                  <a:srgbClr val="333333"/>
                </a:solidFill>
                <a:latin typeface="Arial MT"/>
                <a:cs typeface="Arial MT"/>
              </a:rPr>
              <a:t>Contestant</a:t>
            </a:r>
            <a:r>
              <a:rPr lang="fr-FR" sz="1800" spc="-10" dirty="0">
                <a:solidFill>
                  <a:srgbClr val="333333"/>
                </a:solidFill>
                <a:latin typeface="Arial MT"/>
                <a:cs typeface="Arial MT"/>
              </a:rPr>
              <a:t> </a:t>
            </a:r>
            <a:r>
              <a:rPr lang="fr-FR" sz="1800" spc="-5" dirty="0">
                <a:solidFill>
                  <a:srgbClr val="333333"/>
                </a:solidFill>
                <a:latin typeface="Arial MT"/>
                <a:cs typeface="Arial MT"/>
              </a:rPr>
              <a:t>5</a:t>
            </a:r>
            <a:r>
              <a:rPr lang="fr-FR" sz="1800" spc="-25" dirty="0">
                <a:solidFill>
                  <a:srgbClr val="333333"/>
                </a:solidFill>
                <a:latin typeface="Arial MT"/>
                <a:cs typeface="Arial MT"/>
              </a:rPr>
              <a:t> </a:t>
            </a:r>
            <a:r>
              <a:rPr lang="fr-FR" sz="1800" spc="-5" dirty="0">
                <a:solidFill>
                  <a:srgbClr val="333333"/>
                </a:solidFill>
                <a:latin typeface="Arial MT"/>
                <a:cs typeface="Arial MT"/>
              </a:rPr>
              <a:t>–</a:t>
            </a:r>
            <a:endParaRPr lang="fr-FR"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TextBox 3">
            <a:extLst>
              <a:ext uri="{FF2B5EF4-FFF2-40B4-BE49-F238E27FC236}">
                <a16:creationId xmlns:a16="http://schemas.microsoft.com/office/drawing/2014/main" id="{65273A33-B46D-F54A-F2AA-EEF7BE299EC2}"/>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1459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dirty="0"/>
              <a:t>Technical Failure </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1" y="1589651"/>
            <a:ext cx="10360741" cy="4201549"/>
          </a:xfrm>
        </p:spPr>
        <p:txBody>
          <a:bodyPr>
            <a:normAutofit/>
          </a:bodyPr>
          <a:lstStyle/>
          <a:p>
            <a:pPr marL="241300" indent="-228600" algn="just">
              <a:buChar char="•"/>
              <a:tabLst>
                <a:tab pos="240665" algn="l"/>
                <a:tab pos="241300" algn="l"/>
              </a:tabLst>
            </a:pPr>
            <a:r>
              <a:rPr lang="en-US" sz="1800" spc="-5" dirty="0">
                <a:solidFill>
                  <a:srgbClr val="333333"/>
                </a:solidFill>
                <a:latin typeface="Arial MT"/>
              </a:rPr>
              <a:t>If the Contest cannot be continued due to an unresolved circumstance, it may be postponed to a future date.</a:t>
            </a:r>
          </a:p>
          <a:p>
            <a:pPr marL="241300" indent="-228600" algn="just">
              <a:buChar char="•"/>
              <a:tabLst>
                <a:tab pos="240665" algn="l"/>
                <a:tab pos="241300" algn="l"/>
              </a:tabLst>
            </a:pPr>
            <a:endParaRPr lang="en-US" sz="1800" spc="-5" dirty="0">
              <a:solidFill>
                <a:srgbClr val="333333"/>
              </a:solidFill>
              <a:latin typeface="Arial MT"/>
            </a:endParaRPr>
          </a:p>
          <a:p>
            <a:pPr marL="241300" indent="-228600" algn="just">
              <a:buChar char="•"/>
              <a:tabLst>
                <a:tab pos="240665" algn="l"/>
                <a:tab pos="241300" algn="l"/>
              </a:tabLst>
            </a:pPr>
            <a:r>
              <a:rPr lang="en-US" sz="1800" spc="-5" dirty="0">
                <a:solidFill>
                  <a:srgbClr val="333333"/>
                </a:solidFill>
                <a:latin typeface="Arial MT"/>
              </a:rPr>
              <a:t>In case an online contestant in the breakout room gets disconnected, they must immediately call the Sergeant-at-Arms via video call and remain connected until they are back in the meeting.</a:t>
            </a:r>
          </a:p>
          <a:p>
            <a:pPr marL="241300" indent="-228600" algn="just">
              <a:buChar char="•"/>
              <a:tabLst>
                <a:tab pos="240665" algn="l"/>
                <a:tab pos="241300" algn="l"/>
              </a:tabLst>
            </a:pPr>
            <a:endParaRPr lang="en-US" sz="1800" spc="-5" dirty="0">
              <a:solidFill>
                <a:srgbClr val="333333"/>
              </a:solidFill>
              <a:latin typeface="Arial MT"/>
            </a:endParaRPr>
          </a:p>
          <a:p>
            <a:pPr marL="241300" indent="-228600" algn="just">
              <a:buChar char="•"/>
              <a:tabLst>
                <a:tab pos="240665" algn="l"/>
                <a:tab pos="241300" algn="l"/>
              </a:tabLst>
            </a:pPr>
            <a:r>
              <a:rPr lang="en-US" sz="1800" spc="-5" dirty="0">
                <a:solidFill>
                  <a:srgbClr val="333333"/>
                </a:solidFill>
                <a:latin typeface="Arial MT"/>
              </a:rPr>
              <a:t>If a speech is in progress when the dropped contestant attempts to rejoin, they shall be kept in the waiting room until the one-minute silence, after which they will be moved back to their breakout room.</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A13553D1-0BFF-E1B4-0FE2-591DA1806005}"/>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616332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1224</Words>
  <Application>Microsoft Office PowerPoint</Application>
  <PresentationFormat>Widescreen</PresentationFormat>
  <Paragraphs>99</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Aptos</vt:lpstr>
      <vt:lpstr>Aptos Display</vt:lpstr>
      <vt:lpstr>Arial</vt:lpstr>
      <vt:lpstr>Arial MT</vt:lpstr>
      <vt:lpstr>Calibri</vt:lpstr>
      <vt:lpstr>Gotham</vt:lpstr>
      <vt:lpstr>Wingdings</vt:lpstr>
      <vt:lpstr>Office Theme</vt:lpstr>
      <vt:lpstr>PowerPoint Presentation</vt:lpstr>
      <vt:lpstr>Basics of Online Evaluation Contest</vt:lpstr>
      <vt:lpstr>Basics of Online Evaluation Contest</vt:lpstr>
      <vt:lpstr>Basics of Online Evaluation Contest</vt:lpstr>
      <vt:lpstr>Basics of Online Evaluation Contest</vt:lpstr>
      <vt:lpstr>Contest Flow for Online Evaluation Contest</vt:lpstr>
      <vt:lpstr>Contest Flow for Online Evaluation Contest</vt:lpstr>
      <vt:lpstr>Speaking Order</vt:lpstr>
      <vt:lpstr>Technical Failure </vt:lpstr>
      <vt:lpstr>Handling Protests</vt:lpstr>
      <vt:lpstr>Evaluation Contest</vt:lpstr>
      <vt:lpstr> Evaluation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47</cp:revision>
  <dcterms:created xsi:type="dcterms:W3CDTF">2024-06-17T17:05:05Z</dcterms:created>
  <dcterms:modified xsi:type="dcterms:W3CDTF">2025-08-04T18:21:10Z</dcterms:modified>
</cp:coreProperties>
</file>